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77" r:id="rId2"/>
    <p:sldId id="632" r:id="rId3"/>
    <p:sldId id="657" r:id="rId4"/>
    <p:sldId id="299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7B2C5C-0EDA-40E3-AACE-8B188E9EDAAA}">
          <p14:sldIdLst>
            <p14:sldId id="277"/>
            <p14:sldId id="632"/>
            <p14:sldId id="657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pos="4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bhav Bagari" initials="AB" lastIdx="2" clrIdx="0">
    <p:extLst>
      <p:ext uri="{19B8F6BF-5375-455C-9EA6-DF929625EA0E}">
        <p15:presenceInfo xmlns:p15="http://schemas.microsoft.com/office/powerpoint/2012/main" userId="552ee008e41d24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5646"/>
  </p:normalViewPr>
  <p:slideViewPr>
    <p:cSldViewPr snapToGrid="0" showGuides="1">
      <p:cViewPr varScale="1">
        <p:scale>
          <a:sx n="122" d="100"/>
          <a:sy n="122" d="100"/>
        </p:scale>
        <p:origin x="728" y="200"/>
      </p:cViewPr>
      <p:guideLst>
        <p:guide orient="horz" pos="4042"/>
        <p:guide pos="3840"/>
        <p:guide orient="horz" pos="867"/>
        <p:guide pos="7242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Affordability Index</a:t>
            </a:r>
            <a:endParaRPr lang="en-I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 loan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1.2413488372093022</c:v>
                </c:pt>
                <c:pt idx="1">
                  <c:v>1.1958139534883721</c:v>
                </c:pt>
                <c:pt idx="2">
                  <c:v>1.2384651162790699</c:v>
                </c:pt>
                <c:pt idx="3">
                  <c:v>1.1506976744186046</c:v>
                </c:pt>
                <c:pt idx="4">
                  <c:v>1.1046511627906976</c:v>
                </c:pt>
                <c:pt idx="5">
                  <c:v>1.1046511627906976</c:v>
                </c:pt>
                <c:pt idx="6">
                  <c:v>1.1916790697674418</c:v>
                </c:pt>
                <c:pt idx="7">
                  <c:v>1.241860465116279</c:v>
                </c:pt>
                <c:pt idx="8">
                  <c:v>1.2595348837209301</c:v>
                </c:pt>
                <c:pt idx="9">
                  <c:v>1.1860465116279071</c:v>
                </c:pt>
                <c:pt idx="10">
                  <c:v>1.2209302325581395</c:v>
                </c:pt>
                <c:pt idx="11">
                  <c:v>1.1813953488372093</c:v>
                </c:pt>
                <c:pt idx="12" formatCode="_(* #,##0.00_);_(* \(#,##0.00\);_(* &quot;-&quot;??_);_(@_)">
                  <c:v>1.089413953488372</c:v>
                </c:pt>
                <c:pt idx="13" formatCode="_(* #,##0.00_);_(* \(#,##0.00\);_(* &quot;-&quot;??_);_(@_)">
                  <c:v>1.0952325581395348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DA-4EFD-BA32-6AC1018163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Loan requested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</c:v>
                </c:pt>
              </c:strCache>
            </c:strRef>
          </c:cat>
          <c:val>
            <c:numRef>
              <c:f>Sheet1!$C$2:$C$15</c:f>
              <c:numCache>
                <c:formatCode>0.00</c:formatCode>
                <c:ptCount val="14"/>
                <c:pt idx="0">
                  <c:v>1</c:v>
                </c:pt>
                <c:pt idx="1">
                  <c:v>0.93813953488372093</c:v>
                </c:pt>
                <c:pt idx="2">
                  <c:v>0.93023255813953487</c:v>
                </c:pt>
                <c:pt idx="3">
                  <c:v>0.86197209302325584</c:v>
                </c:pt>
                <c:pt idx="4">
                  <c:v>0.88372093023255816</c:v>
                </c:pt>
                <c:pt idx="5">
                  <c:v>0.92093023255813955</c:v>
                </c:pt>
                <c:pt idx="6">
                  <c:v>0.95348837209302328</c:v>
                </c:pt>
                <c:pt idx="7">
                  <c:v>0.97674418604651159</c:v>
                </c:pt>
                <c:pt idx="8">
                  <c:v>0.97674418604651159</c:v>
                </c:pt>
                <c:pt idx="9">
                  <c:v>0.93023255813953487</c:v>
                </c:pt>
                <c:pt idx="10">
                  <c:v>0.94418604651162785</c:v>
                </c:pt>
                <c:pt idx="11">
                  <c:v>0.93023255813953487</c:v>
                </c:pt>
                <c:pt idx="12">
                  <c:v>0.90948837209302325</c:v>
                </c:pt>
                <c:pt idx="13">
                  <c:v>0.90953488372093028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DA-4EFD-BA32-6AC1018163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 loan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</c:v>
                </c:pt>
              </c:strCache>
            </c:strRef>
          </c:cat>
          <c:val>
            <c:numRef>
              <c:f>Sheet1!$D$2:$D$15</c:f>
              <c:numCache>
                <c:formatCode>0.00</c:formatCode>
                <c:ptCount val="14"/>
                <c:pt idx="0">
                  <c:v>0.62651162790697679</c:v>
                </c:pt>
                <c:pt idx="1">
                  <c:v>0.61189302325581396</c:v>
                </c:pt>
                <c:pt idx="2">
                  <c:v>0.58474418604651168</c:v>
                </c:pt>
                <c:pt idx="3">
                  <c:v>0.55348837209302326</c:v>
                </c:pt>
                <c:pt idx="4">
                  <c:v>0.68654418604651157</c:v>
                </c:pt>
                <c:pt idx="5">
                  <c:v>0.69767441860465118</c:v>
                </c:pt>
                <c:pt idx="6">
                  <c:v>0.69493953488372096</c:v>
                </c:pt>
                <c:pt idx="7">
                  <c:v>0.6909023255813953</c:v>
                </c:pt>
                <c:pt idx="8">
                  <c:v>0.68353488372093019</c:v>
                </c:pt>
                <c:pt idx="9">
                  <c:v>0.67619534883720933</c:v>
                </c:pt>
                <c:pt idx="10">
                  <c:v>0.6518279069767442</c:v>
                </c:pt>
                <c:pt idx="11">
                  <c:v>0.67209302325581399</c:v>
                </c:pt>
                <c:pt idx="12" formatCode="_(* #,##0.00_);_(* \(#,##0.00\);_(* &quot;-&quot;??_);_(@_)">
                  <c:v>0.67871627906976739</c:v>
                </c:pt>
                <c:pt idx="13" formatCode="_(* #,##0.00_);_(* \(#,##0.00\);_(* &quot;-&quot;??_);_(@_)">
                  <c:v>0.63255813953488371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7D-4CD4-873F-A3840B2DC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104816"/>
        <c:axId val="1013107568"/>
      </c:lineChart>
      <c:catAx>
        <c:axId val="30610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107568"/>
        <c:crosses val="autoZero"/>
        <c:auto val="1"/>
        <c:lblAlgn val="ctr"/>
        <c:lblOffset val="100"/>
        <c:noMultiLvlLbl val="0"/>
      </c:catAx>
      <c:valAx>
        <c:axId val="101310756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200"/>
                  <a:t>Indexed to avg. loan requested in Jan’20</a:t>
                </a:r>
                <a:endParaRPr lang="en-IN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04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Affordability Gap</a:t>
            </a:r>
            <a:endParaRPr lang="en-I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cases where no lender met requested loan amount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0.2666</c:v>
                </c:pt>
                <c:pt idx="1">
                  <c:v>0.28989999999999999</c:v>
                </c:pt>
                <c:pt idx="2">
                  <c:v>0.25180000000000002</c:v>
                </c:pt>
                <c:pt idx="3">
                  <c:v>0.26350000000000001</c:v>
                </c:pt>
                <c:pt idx="4">
                  <c:v>0.28839999999999999</c:v>
                </c:pt>
                <c:pt idx="5">
                  <c:v>0.28120000000000001</c:v>
                </c:pt>
                <c:pt idx="6">
                  <c:v>0.2462</c:v>
                </c:pt>
                <c:pt idx="7">
                  <c:v>0.2208</c:v>
                </c:pt>
                <c:pt idx="8">
                  <c:v>0.2175</c:v>
                </c:pt>
                <c:pt idx="9">
                  <c:v>0.20579999999999998</c:v>
                </c:pt>
                <c:pt idx="10">
                  <c:v>0.20100000000000001</c:v>
                </c:pt>
                <c:pt idx="11">
                  <c:v>0.20610000000000001</c:v>
                </c:pt>
                <c:pt idx="12">
                  <c:v>0.18</c:v>
                </c:pt>
                <c:pt idx="13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F-48A7-9B1F-7D3B25524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620992"/>
        <c:axId val="292542976"/>
      </c:barChart>
      <c:catAx>
        <c:axId val="1526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542976"/>
        <c:crosses val="autoZero"/>
        <c:auto val="1"/>
        <c:lblAlgn val="ctr"/>
        <c:lblOffset val="100"/>
        <c:noMultiLvlLbl val="0"/>
      </c:catAx>
      <c:valAx>
        <c:axId val="292542976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2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Affordability Index – Self Employed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 loan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 </c:v>
                </c:pt>
              </c:strCache>
            </c:strRef>
          </c:cat>
          <c:val>
            <c:numRef>
              <c:f>Sheet1!$B$2:$B$15</c:f>
              <c:numCache>
                <c:formatCode>_(* #,##0.00_);_(* \(#,##0.00\);_(* "-"??_);_(@_)</c:formatCode>
                <c:ptCount val="14"/>
                <c:pt idx="0">
                  <c:v>1.1399999999999999</c:v>
                </c:pt>
                <c:pt idx="1">
                  <c:v>0.97072499999999995</c:v>
                </c:pt>
                <c:pt idx="2">
                  <c:v>1.04149</c:v>
                </c:pt>
                <c:pt idx="3">
                  <c:v>0.95250000000000001</c:v>
                </c:pt>
                <c:pt idx="4">
                  <c:v>1.0660000000000001</c:v>
                </c:pt>
                <c:pt idx="5">
                  <c:v>1.1335</c:v>
                </c:pt>
                <c:pt idx="6">
                  <c:v>1.085</c:v>
                </c:pt>
                <c:pt idx="7">
                  <c:v>1.145675</c:v>
                </c:pt>
                <c:pt idx="8">
                  <c:v>1.0960000000000001</c:v>
                </c:pt>
                <c:pt idx="9">
                  <c:v>1.0435000000000001</c:v>
                </c:pt>
                <c:pt idx="10">
                  <c:v>1.038</c:v>
                </c:pt>
                <c:pt idx="11">
                  <c:v>1.1165</c:v>
                </c:pt>
                <c:pt idx="12" formatCode="General">
                  <c:v>1.107</c:v>
                </c:pt>
                <c:pt idx="13" formatCode="General">
                  <c:v>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DA-4EFD-BA32-6AC1018163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Loan requested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 </c:v>
                </c:pt>
              </c:strCache>
            </c:strRef>
          </c:cat>
          <c:val>
            <c:numRef>
              <c:f>Sheet1!$C$2:$C$15</c:f>
              <c:numCache>
                <c:formatCode>_(* #,##0.00_);_(* \(#,##0.00\);_(* "-"??_);_(@_)</c:formatCode>
                <c:ptCount val="14"/>
                <c:pt idx="0">
                  <c:v>1</c:v>
                </c:pt>
                <c:pt idx="1">
                  <c:v>0.8</c:v>
                </c:pt>
                <c:pt idx="2">
                  <c:v>0.88500000000000001</c:v>
                </c:pt>
                <c:pt idx="3">
                  <c:v>0.69499999999999995</c:v>
                </c:pt>
                <c:pt idx="4">
                  <c:v>0.85</c:v>
                </c:pt>
                <c:pt idx="5">
                  <c:v>0.95</c:v>
                </c:pt>
                <c:pt idx="6">
                  <c:v>0.9</c:v>
                </c:pt>
                <c:pt idx="7">
                  <c:v>0.91374999999999995</c:v>
                </c:pt>
                <c:pt idx="8">
                  <c:v>0.875</c:v>
                </c:pt>
                <c:pt idx="9">
                  <c:v>0.85</c:v>
                </c:pt>
                <c:pt idx="10">
                  <c:v>0.85</c:v>
                </c:pt>
                <c:pt idx="11">
                  <c:v>0.9</c:v>
                </c:pt>
                <c:pt idx="12" formatCode="0.00">
                  <c:v>0.90500000000000003</c:v>
                </c:pt>
                <c:pt idx="13" formatCode="0.0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DA-4EFD-BA32-6AC1018163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 loan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 </c:v>
                </c:pt>
              </c:strCache>
            </c:strRef>
          </c:cat>
          <c:val>
            <c:numRef>
              <c:f>Sheet1!$D$2:$D$15</c:f>
              <c:numCache>
                <c:formatCode>_(* #,##0.00_);_(* \(#,##0.00\);_(* "-"??_);_(@_)</c:formatCode>
                <c:ptCount val="14"/>
                <c:pt idx="0">
                  <c:v>0.53671000000000002</c:v>
                </c:pt>
                <c:pt idx="1">
                  <c:v>0.44684000000000001</c:v>
                </c:pt>
                <c:pt idx="2">
                  <c:v>0.42544999999999999</c:v>
                </c:pt>
                <c:pt idx="3">
                  <c:v>0.40849999999999997</c:v>
                </c:pt>
                <c:pt idx="4">
                  <c:v>0.53090499999999996</c:v>
                </c:pt>
                <c:pt idx="5">
                  <c:v>0.60580000000000001</c:v>
                </c:pt>
                <c:pt idx="6">
                  <c:v>0.50449999999999995</c:v>
                </c:pt>
                <c:pt idx="7">
                  <c:v>0.53234499999999996</c:v>
                </c:pt>
                <c:pt idx="8">
                  <c:v>0.5</c:v>
                </c:pt>
                <c:pt idx="9">
                  <c:v>0.46358500000000002</c:v>
                </c:pt>
                <c:pt idx="10">
                  <c:v>0.41414000000000001</c:v>
                </c:pt>
                <c:pt idx="11">
                  <c:v>0.57499999999999996</c:v>
                </c:pt>
                <c:pt idx="12" formatCode="General">
                  <c:v>0.59399999999999997</c:v>
                </c:pt>
                <c:pt idx="13" formatCode="General">
                  <c:v>0.48467500000000002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7D-4CD4-873F-A3840B2DC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104816"/>
        <c:axId val="1013107568"/>
      </c:lineChart>
      <c:catAx>
        <c:axId val="30610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107568"/>
        <c:crosses val="autoZero"/>
        <c:auto val="1"/>
        <c:lblAlgn val="ctr"/>
        <c:lblOffset val="100"/>
        <c:noMultiLvlLbl val="0"/>
      </c:catAx>
      <c:valAx>
        <c:axId val="101310756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200"/>
                  <a:t>Indexed to avg. loan requested in Jan’20</a:t>
                </a:r>
                <a:endParaRPr lang="en-IN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04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Affordability Gap – Self</a:t>
            </a:r>
            <a:r>
              <a:rPr lang="en-IN" baseline="0" dirty="0"/>
              <a:t> Employed</a:t>
            </a:r>
            <a:endParaRPr lang="en-I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cases where no lender met requested loan amount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0.39369999999999999</c:v>
                </c:pt>
                <c:pt idx="1">
                  <c:v>0.40880000000000005</c:v>
                </c:pt>
                <c:pt idx="2">
                  <c:v>0.30149999999999999</c:v>
                </c:pt>
                <c:pt idx="3">
                  <c:v>0.33500000000000002</c:v>
                </c:pt>
                <c:pt idx="4">
                  <c:v>0.31869999999999998</c:v>
                </c:pt>
                <c:pt idx="5">
                  <c:v>0.33779999999999999</c:v>
                </c:pt>
                <c:pt idx="6">
                  <c:v>0.33899999999999997</c:v>
                </c:pt>
                <c:pt idx="7">
                  <c:v>0.34460000000000002</c:v>
                </c:pt>
                <c:pt idx="8">
                  <c:v>0.30859999999999999</c:v>
                </c:pt>
                <c:pt idx="9">
                  <c:v>0.31900000000000001</c:v>
                </c:pt>
                <c:pt idx="10">
                  <c:v>0.31859999999999999</c:v>
                </c:pt>
                <c:pt idx="11">
                  <c:v>0.248</c:v>
                </c:pt>
                <c:pt idx="12">
                  <c:v>0.27</c:v>
                </c:pt>
                <c:pt idx="1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F-48A7-9B1F-7D3B25524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620992"/>
        <c:axId val="292542976"/>
      </c:barChart>
      <c:catAx>
        <c:axId val="1526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542976"/>
        <c:crosses val="autoZero"/>
        <c:auto val="1"/>
        <c:lblAlgn val="ctr"/>
        <c:lblOffset val="100"/>
        <c:noMultiLvlLbl val="0"/>
      </c:catAx>
      <c:valAx>
        <c:axId val="29254297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209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1D184-5EE8-CF46-9400-6F7C36421C93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1E0B-6A48-8241-B0B6-F83C1111E9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8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1E0B-6A48-8241-B0B6-F83C1111E9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9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1E0B-6A48-8241-B0B6-F83C1111E9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7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5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9816" y="620690"/>
            <a:ext cx="7272808" cy="553912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lnSpc>
                <a:spcPct val="7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Paragraph spacing Multiple 0.7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C5F31-0DA9-1241-AB46-A9882F6EE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" y="2685429"/>
            <a:ext cx="3024275" cy="1409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C0B310-2EAC-BB4A-9A6B-288B8823EB8C}"/>
              </a:ext>
            </a:extLst>
          </p:cNvPr>
          <p:cNvSpPr txBox="1"/>
          <p:nvPr userDrawn="1"/>
        </p:nvSpPr>
        <p:spPr>
          <a:xfrm>
            <a:off x="2505456" y="14081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endParaRPr lang="en-US" dirty="0">
              <a:solidFill>
                <a:schemeClr val="bg1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8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+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C57A15-6D5A-EC45-BAD1-5F4DE63CC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4" cy="3725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153198-471B-5B44-82C0-EBB0D816D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19" y="5685453"/>
            <a:ext cx="4587043" cy="3241437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A4B5BA3-6EC4-4E4D-999D-EBCB7761E9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887968" cy="6858000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r">
              <a:defRPr baseline="0"/>
            </a:lvl1pPr>
          </a:lstStyle>
          <a:p>
            <a:r>
              <a:rPr lang="en-US"/>
              <a:t>Place picture here</a:t>
            </a:r>
            <a:r>
              <a:rPr lang="en-US" dirty="0"/>
              <a:t>.</a:t>
            </a:r>
          </a:p>
          <a:p>
            <a:r>
              <a:rPr lang="en-US"/>
              <a:t>Use this slide if photo is mostly light</a:t>
            </a:r>
            <a:r>
              <a:rPr lang="en-US" dirty="0"/>
              <a:t>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EA7B6EC-DC92-1642-9AFA-7D2AB2F3E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5448" y="1324149"/>
            <a:ext cx="2743200" cy="4962352"/>
          </a:xfrm>
        </p:spPr>
        <p:txBody>
          <a:bodyPr/>
          <a:lstStyle>
            <a:lvl1pPr marL="92065" indent="0">
              <a:defRPr/>
            </a:lvl1pPr>
          </a:lstStyle>
          <a:p>
            <a:pPr lvl="0"/>
            <a:r>
              <a:rPr lang="en-US" dirty="0"/>
              <a:t>Use this slide if you want to use a big image with a little bit of content.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9BE913-359B-D14B-AB58-C863806DCD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6EF8A52-99CD-F041-8C6F-34A9C080D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121227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+ 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5632705" cy="6858000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r">
              <a:defRPr baseline="0"/>
            </a:lvl1pPr>
          </a:lstStyle>
          <a:p>
            <a:r>
              <a:rPr lang="en-US"/>
              <a:t>Place picture here</a:t>
            </a:r>
            <a:r>
              <a:rPr lang="en-US" dirty="0"/>
              <a:t>.</a:t>
            </a:r>
          </a:p>
          <a:p>
            <a:r>
              <a:rPr lang="en-US"/>
              <a:t>Use this slide if photo is mostly light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7E0549-2062-4B49-A528-D04C1E0C3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7895">
            <a:off x="9363131" y="5607539"/>
            <a:ext cx="5271454" cy="3725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8F0035-5DE1-6D4B-B69A-C3C768F6C6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98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79979" y="1324149"/>
            <a:ext cx="6048671" cy="4962352"/>
          </a:xfrm>
        </p:spPr>
        <p:txBody>
          <a:bodyPr numCol="2" spcCol="179980"/>
          <a:lstStyle>
            <a:lvl1pPr>
              <a:defRPr baseline="0"/>
            </a:lvl1pPr>
          </a:lstStyle>
          <a:p>
            <a:pPr lvl="0"/>
            <a:r>
              <a:rPr lang="en-US" dirty="0"/>
              <a:t>Use this slide if you want to use an image with content.</a:t>
            </a:r>
          </a:p>
          <a:p>
            <a:pPr lvl="0"/>
            <a:r>
              <a:rPr lang="en-US" dirty="0"/>
              <a:t>Set for two columns, 0.5cm space between.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55F8DB-9B04-A343-8760-9746E00030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F9742E-75EC-0F4C-B4D6-817A14571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Main content slide. Put your slide title here.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E9EF7B8-CE0B-AA44-BF2E-4F29BF43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0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+ 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000BE4-9BB0-4B4C-A025-E1AD964BC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3" cy="3725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3321D7-98E4-0647-96F2-ACD8D1459B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646334" cy="6858000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r">
              <a:defRPr baseline="0"/>
            </a:lvl1pPr>
          </a:lstStyle>
          <a:p>
            <a:r>
              <a:rPr lang="en-US"/>
              <a:t>Place picture here</a:t>
            </a:r>
            <a:r>
              <a:rPr lang="en-US" dirty="0"/>
              <a:t>.</a:t>
            </a:r>
          </a:p>
          <a:p>
            <a:r>
              <a:rPr lang="en-US"/>
              <a:t>Use this slide if photo is mostly dark</a:t>
            </a:r>
            <a:r>
              <a:rPr lang="en-US" dirty="0"/>
              <a:t>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79979" y="1324149"/>
            <a:ext cx="6048671" cy="4962352"/>
          </a:xfrm>
        </p:spPr>
        <p:txBody>
          <a:bodyPr numCol="2" spcCol="179980"/>
          <a:lstStyle>
            <a:lvl1pPr>
              <a:defRPr baseline="0"/>
            </a:lvl1pPr>
          </a:lstStyle>
          <a:p>
            <a:pPr lvl="0"/>
            <a:r>
              <a:rPr lang="en-US" dirty="0"/>
              <a:t>Use this slide if you want to use an image with content.</a:t>
            </a:r>
          </a:p>
          <a:p>
            <a:pPr lvl="0"/>
            <a:r>
              <a:rPr lang="en-US" dirty="0"/>
              <a:t>Set for two columns, 0.5cm space between.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BA80F-48AF-9145-9518-656F2D4CAC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D0F8F5-E627-1249-97E8-37A8884DA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slide. Put your slide title here.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570060-C2AC-7841-87DD-47C1142E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5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F862F0-269C-7948-ACFD-4155B1BCA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90">
            <a:off x="9363131" y="5607539"/>
            <a:ext cx="5271454" cy="3725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DF996E-2E3D-6642-A859-25BCD90D3E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035">
            <a:off x="9530519" y="5683526"/>
            <a:ext cx="4587043" cy="32452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6916" y="1700809"/>
            <a:ext cx="9661732" cy="44761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F1F8F-1D21-AF4B-8839-F301292549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" y="5903179"/>
            <a:ext cx="1332546" cy="6449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5A1E6B-A3A5-1846-A2E0-692346F3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E6D071-F52C-E841-8E21-69DA07864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29278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C0F33D-69BB-8949-885C-89096CDB6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4" cy="3725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5C53B-4A25-474A-B1A4-8BC7124692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19" y="5685453"/>
            <a:ext cx="4587043" cy="32414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87938" y="1324148"/>
            <a:ext cx="6840710" cy="1356833"/>
          </a:xfrm>
        </p:spPr>
        <p:txBody>
          <a:bodyPr anchor="ctr" anchorCtr="0"/>
          <a:lstStyle/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640012" y="1324148"/>
            <a:ext cx="244792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87938" y="2852938"/>
            <a:ext cx="6840710" cy="1348523"/>
          </a:xfrm>
        </p:spPr>
        <p:txBody>
          <a:bodyPr anchor="ctr" anchorCtr="0"/>
          <a:lstStyle/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639352" y="2844626"/>
            <a:ext cx="244858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87938" y="4365105"/>
            <a:ext cx="6840710" cy="1356833"/>
          </a:xfrm>
        </p:spPr>
        <p:txBody>
          <a:bodyPr anchor="ctr" anchorCtr="0"/>
          <a:lstStyle/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640012" y="4365105"/>
            <a:ext cx="244792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545D-6CFD-6141-B98B-2EE7D01AFF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" y="5903179"/>
            <a:ext cx="1332546" cy="64492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E21409-61A9-DB45-896C-73B7706C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C6F6C85-6DF7-3049-83BF-29C20BD46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3895307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ACC6E2-A1B7-684D-B4ED-C7B6A5EB6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3" cy="3725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04707E-04E3-C747-B565-436DCE648F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87938" y="1324148"/>
            <a:ext cx="6840710" cy="135683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640012" y="1324148"/>
            <a:ext cx="244792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effectLst>
            <a:softEdge rad="0"/>
          </a:effectLst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87938" y="2852938"/>
            <a:ext cx="6840710" cy="134852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639352" y="2844626"/>
            <a:ext cx="244858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effectLst>
            <a:softEdge rad="0"/>
          </a:effectLst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087938" y="4365105"/>
            <a:ext cx="6840710" cy="135683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2640012" y="4365105"/>
            <a:ext cx="244792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effectLst>
            <a:softEdge rad="0"/>
          </a:effectLst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70417-CF78-E247-8DB4-234FAA0F58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8E14BE-918F-A14C-BD78-0806A069E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428677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63206B-2217-C34C-A00F-28E0F3055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7895">
            <a:off x="9363131" y="5607539"/>
            <a:ext cx="5271454" cy="3725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A18940-3B61-E140-888B-8A1E47E40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983">
            <a:off x="9530520" y="5685453"/>
            <a:ext cx="4587041" cy="3241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16AAA3-3673-2447-85B7-05A7A3100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" y="5903179"/>
            <a:ext cx="1332546" cy="64492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F99177-8AA3-3040-807D-B392E116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71D17A-56E8-5D4A-922E-8D91627A1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3468530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Title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4D3D8-A146-5F47-8F57-3DEFA5E22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3" cy="3725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FBE37F-FFD1-BF49-82E6-2D6BCE010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8D5CA4-F230-F74F-B3C7-A8408511EB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B31F4EE-0A2D-F54A-8DC1-1D13A2B55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3760929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2D9165-9405-8042-B5C2-926E6363E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90">
            <a:off x="9363131" y="5607539"/>
            <a:ext cx="5271454" cy="3725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034A1-8E03-B74A-83FD-3CDF07F438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035">
            <a:off x="9530519" y="5683526"/>
            <a:ext cx="4587043" cy="3245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50D9B-FF7F-A043-9CB3-93DC7447B3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" y="5903179"/>
            <a:ext cx="1332546" cy="64492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BA9CD-F8D6-A241-B197-7545C683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F9DFA-995D-AD40-8ED5-00EFD336F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3" cy="3725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308C91-5010-E548-B7A4-537378115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F68B7-7BF8-3D47-AAF3-29DD89C8CB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3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accent5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4670F-43C4-C84A-9FD6-271E9205F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292">
            <a:off x="-222006" y="-2084019"/>
            <a:ext cx="970493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B3F277-5EAE-CE4D-9022-D3B7E6A24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6527">
            <a:off x="-10278823" y="-6929627"/>
            <a:ext cx="16602796" cy="11732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9816" y="620690"/>
            <a:ext cx="7272808" cy="553912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lnSpc>
                <a:spcPct val="7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Paragraph spacing Multiple 0.7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C5F31-0DA9-1241-AB46-A9882F6EE8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" y="2685429"/>
            <a:ext cx="3024275" cy="1409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C0B310-2EAC-BB4A-9A6B-288B8823EB8C}"/>
              </a:ext>
            </a:extLst>
          </p:cNvPr>
          <p:cNvSpPr txBox="1"/>
          <p:nvPr userDrawn="1"/>
        </p:nvSpPr>
        <p:spPr>
          <a:xfrm>
            <a:off x="2505456" y="14081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endParaRPr lang="en-US" dirty="0">
              <a:solidFill>
                <a:schemeClr val="bg1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32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5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7367" y="2204866"/>
            <a:ext cx="6035797" cy="300760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End Slide.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7" y="5196891"/>
            <a:ext cx="6035797" cy="1256446"/>
          </a:xfrm>
        </p:spPr>
        <p:txBody>
          <a:bodyPr lIns="0" tIns="0" rIns="0" bIns="0">
            <a:noAutofit/>
          </a:bodyPr>
          <a:lstStyle>
            <a:lvl1pPr algn="l">
              <a:defRPr sz="1600" baseline="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any end notes or delete this box.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2CC4BB-8B1A-F342-9E23-BCA1DDF87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29" y="3003847"/>
            <a:ext cx="3024275" cy="14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0AFF8B-9BDB-2D4C-B06B-8C60FC54E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90">
            <a:off x="9363131" y="5607539"/>
            <a:ext cx="5271454" cy="3725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2C15D5-1479-524A-915F-011E877DDC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035">
            <a:off x="9530519" y="5683526"/>
            <a:ext cx="4587043" cy="32452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51586" y="4941168"/>
            <a:ext cx="7472413" cy="1151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150" indent="0" algn="ctr">
              <a:buNone/>
              <a:defRPr sz="2000"/>
            </a:lvl2pPr>
            <a:lvl3pPr marL="914300" indent="0" algn="ctr">
              <a:buNone/>
              <a:defRPr sz="1800"/>
            </a:lvl3pPr>
            <a:lvl4pPr marL="1371450" indent="0" algn="ctr">
              <a:buNone/>
              <a:defRPr sz="1600"/>
            </a:lvl4pPr>
            <a:lvl5pPr marL="1828601" indent="0" algn="ctr">
              <a:buNone/>
              <a:defRPr sz="1600"/>
            </a:lvl5pPr>
            <a:lvl6pPr marL="2285751" indent="0" algn="ctr">
              <a:buNone/>
              <a:defRPr sz="1600"/>
            </a:lvl6pPr>
            <a:lvl7pPr marL="2742901" indent="0" algn="ctr">
              <a:buNone/>
              <a:defRPr sz="1600"/>
            </a:lvl7pPr>
            <a:lvl8pPr marL="3200052" indent="0" algn="ctr">
              <a:buNone/>
              <a:defRPr sz="1600"/>
            </a:lvl8pPr>
            <a:lvl9pPr marL="3657202" indent="0" algn="ctr">
              <a:buNone/>
              <a:defRPr sz="1600"/>
            </a:lvl9pPr>
          </a:lstStyle>
          <a:p>
            <a:r>
              <a:rPr lang="en-US" dirty="0"/>
              <a:t>This is your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7FC4F-B084-F04C-ACA5-9C9B7CB99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D4A034-FF59-3B4C-B764-7842708920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97" y="1772311"/>
            <a:ext cx="9741408" cy="3168858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70000"/>
              </a:lnSpc>
              <a:defRPr sz="80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This is your quote or statement slide.</a:t>
            </a:r>
          </a:p>
        </p:txBody>
      </p:sp>
    </p:spTree>
    <p:extLst>
      <p:ext uri="{BB962C8B-B14F-4D97-AF65-F5344CB8AC3E}">
        <p14:creationId xmlns:p14="http://schemas.microsoft.com/office/powerpoint/2010/main" val="8644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Slide">
    <p:bg>
      <p:bgPr>
        <a:solidFill>
          <a:schemeClr val="accent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A0EFAE-32C1-D34E-B082-76DF71F61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7895">
            <a:off x="9363131" y="5607539"/>
            <a:ext cx="5271454" cy="3725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7E6FFC-7D91-D74C-A219-2D11DC4C13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98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842879-6E23-8D43-8EF8-2FC011E327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4C46D1-7418-CC4C-9E98-A7379AAB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97" y="548679"/>
            <a:ext cx="9741408" cy="5616121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70000"/>
              </a:lnSpc>
              <a:defRPr sz="80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This is your quote or statement slide.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1E3DD-6184-D747-A009-C5BC11F3B6EC}"/>
              </a:ext>
            </a:extLst>
          </p:cNvPr>
          <p:cNvSpPr txBox="1"/>
          <p:nvPr userDrawn="1"/>
        </p:nvSpPr>
        <p:spPr>
          <a:xfrm>
            <a:off x="877824" y="347472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endParaRPr lang="en-US" dirty="0">
              <a:solidFill>
                <a:schemeClr val="bg1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14A49-0F30-154E-96F0-3E04D998A641}"/>
              </a:ext>
            </a:extLst>
          </p:cNvPr>
          <p:cNvSpPr txBox="1"/>
          <p:nvPr userDrawn="1"/>
        </p:nvSpPr>
        <p:spPr>
          <a:xfrm>
            <a:off x="11850624" y="6583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endParaRPr lang="en-US" dirty="0">
              <a:solidFill>
                <a:schemeClr val="bg1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5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ement Slide Alt">
    <p:bg>
      <p:bgPr>
        <a:solidFill>
          <a:schemeClr val="accent6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8370FB1-9F04-BB46-8E12-E8614DD12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90">
            <a:off x="9363131" y="5607539"/>
            <a:ext cx="5271454" cy="37250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DBB2B-1E67-0B48-92E9-47E8A3FF05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035">
            <a:off x="9530519" y="5683526"/>
            <a:ext cx="4587043" cy="3245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5297" y="548679"/>
            <a:ext cx="9741408" cy="5616121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70000"/>
              </a:lnSpc>
              <a:defRPr sz="80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This is your quote or statement slide.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A7DDE-BCB1-D845-9DBC-284440BB75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2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Title Dark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12191999" cy="6858000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</a:t>
            </a:r>
            <a:r>
              <a:rPr lang="en-US" dirty="0"/>
              <a:t>.</a:t>
            </a:r>
          </a:p>
          <a:p>
            <a:r>
              <a:rPr lang="en-US"/>
              <a:t>Image dimensions for perfect fit</a:t>
            </a:r>
            <a:r>
              <a:rPr lang="en-US" dirty="0"/>
              <a:t>:</a:t>
            </a:r>
          </a:p>
          <a:p>
            <a:r>
              <a:rPr lang="en-US"/>
              <a:t>33.86cm x 19.05cm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2" cy="6858000"/>
          </a:xfrm>
          <a:prstGeom prst="parallelogram">
            <a:avLst>
              <a:gd name="adj" fmla="val 0"/>
            </a:avLst>
          </a:prstGeom>
          <a:solidFill>
            <a:schemeClr val="accent5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lnSpc>
                <a:spcPct val="70000"/>
              </a:lnSpc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bleed image with title.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-675456"/>
            <a:ext cx="3384376" cy="589378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</a:rPr>
              <a:t>Image dimensions for perfect fit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:</a:t>
            </a:r>
          </a:p>
          <a:p>
            <a:r>
              <a:rPr lang="en-US">
                <a:solidFill>
                  <a:srgbClr val="FFFFFF"/>
                </a:solidFill>
                <a:latin typeface="Arial"/>
              </a:rPr>
              <a:t>33.86cm x 19.05cm</a:t>
            </a:r>
            <a:endParaRPr lang="en-US" dirty="0">
              <a:solidFill>
                <a:srgbClr val="FFFFFF"/>
              </a:solidFill>
              <a:latin typeface="Arial"/>
            </a:endParaRPr>
          </a:p>
          <a:p>
            <a:endParaRPr lang="en-US" dirty="0">
              <a:solidFill>
                <a:srgbClr val="FFFFFF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FBAA6-5CB6-3C45-B81E-CAAC972D6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2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 + Title Light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12191999" cy="6858000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</a:t>
            </a:r>
            <a:r>
              <a:rPr lang="en-US" dirty="0"/>
              <a:t>.</a:t>
            </a:r>
          </a:p>
          <a:p>
            <a:r>
              <a:rPr lang="en-US"/>
              <a:t>Image dimensions for perfect fit</a:t>
            </a:r>
            <a:r>
              <a:rPr lang="en-US" dirty="0"/>
              <a:t>:</a:t>
            </a:r>
          </a:p>
          <a:p>
            <a:r>
              <a:rPr lang="en-US"/>
              <a:t>33.86cm x 19.05cm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1" cy="6858000"/>
          </a:xfrm>
          <a:prstGeom prst="parallelogram">
            <a:avLst>
              <a:gd name="adj" fmla="val 0"/>
            </a:avLst>
          </a:prstGeom>
          <a:solidFill>
            <a:schemeClr val="accent6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lnSpc>
                <a:spcPct val="70000"/>
              </a:lnSpc>
              <a:defRPr sz="80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Full bleed image with title.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-675456"/>
            <a:ext cx="3384376" cy="589378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</a:rPr>
              <a:t>Image dimensions for perfect fit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:</a:t>
            </a:r>
          </a:p>
          <a:p>
            <a:r>
              <a:rPr lang="en-US">
                <a:solidFill>
                  <a:srgbClr val="FFFFFF"/>
                </a:solidFill>
                <a:latin typeface="Arial"/>
              </a:rPr>
              <a:t>33.86cm x 19.05cm</a:t>
            </a:r>
            <a:endParaRPr lang="en-US" dirty="0">
              <a:solidFill>
                <a:srgbClr val="FFFFFF"/>
              </a:solidFill>
              <a:latin typeface="Arial"/>
            </a:endParaRPr>
          </a:p>
          <a:p>
            <a:endParaRPr lang="en-US" dirty="0">
              <a:solidFill>
                <a:srgbClr val="FFFFFF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A19FD-A695-8044-87D5-FF9C6DBC9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3B5792-49CA-A246-B7A0-CCADF406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1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</a:t>
            </a:r>
            <a:r>
              <a:rPr lang="en-US" dirty="0"/>
              <a:t>.</a:t>
            </a:r>
          </a:p>
          <a:p>
            <a:r>
              <a:rPr lang="en-US"/>
              <a:t>Image dimensions for perfect fit</a:t>
            </a:r>
            <a:r>
              <a:rPr lang="en-US" dirty="0"/>
              <a:t>:</a:t>
            </a:r>
          </a:p>
          <a:p>
            <a:r>
              <a:rPr lang="en-US"/>
              <a:t>33.86cm x 19.05cm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-675456"/>
            <a:ext cx="3384376" cy="589378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</a:rPr>
              <a:t>Image dimensions for perfect fit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:</a:t>
            </a:r>
          </a:p>
          <a:p>
            <a:r>
              <a:rPr lang="en-US">
                <a:solidFill>
                  <a:srgbClr val="FFFFFF"/>
                </a:solidFill>
                <a:latin typeface="Arial"/>
              </a:rPr>
              <a:t>33.86cm x 19.05cm</a:t>
            </a:r>
            <a:endParaRPr lang="en-US" dirty="0">
              <a:solidFill>
                <a:srgbClr val="FFFFFF"/>
              </a:solidFill>
              <a:latin typeface="Arial"/>
            </a:endParaRPr>
          </a:p>
          <a:p>
            <a:endParaRPr lang="en-US" dirty="0">
              <a:solidFill>
                <a:srgbClr val="FFFFFF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B1F2F-901E-3E47-AD9C-1DBF9C6B0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Image +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887968" cy="6858000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r">
              <a:defRPr baseline="0"/>
            </a:lvl1pPr>
          </a:lstStyle>
          <a:p>
            <a:r>
              <a:rPr lang="en-US"/>
              <a:t>Place picture here</a:t>
            </a:r>
            <a:r>
              <a:rPr lang="en-US" dirty="0"/>
              <a:t>.</a:t>
            </a:r>
          </a:p>
          <a:p>
            <a:r>
              <a:rPr lang="en-US"/>
              <a:t>Use this slide if photo is mostly light</a:t>
            </a:r>
            <a:r>
              <a:rPr lang="en-US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C83D4E-B2BE-1E41-8765-3B7EB7618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90">
            <a:off x="9363131" y="5607539"/>
            <a:ext cx="5271454" cy="37250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5C14B4-8272-FE4E-8B02-57278A288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035">
            <a:off x="9530519" y="5683526"/>
            <a:ext cx="4587043" cy="32452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85448" y="1324149"/>
            <a:ext cx="2743200" cy="4962352"/>
          </a:xfrm>
        </p:spPr>
        <p:txBody>
          <a:bodyPr/>
          <a:lstStyle>
            <a:lvl1pPr marL="92065" indent="0">
              <a:defRPr/>
            </a:lvl1pPr>
          </a:lstStyle>
          <a:p>
            <a:pPr lvl="0"/>
            <a:r>
              <a:rPr lang="en-US" dirty="0"/>
              <a:t>Use this slide if you want to use a  image with a little bit of content.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2DFD3-78FF-F24D-85EF-582F3BF10A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Main content slide. Put your slide title here.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0F22C-71E5-B840-A5DD-E1CD17C48CCF}"/>
              </a:ext>
            </a:extLst>
          </p:cNvPr>
          <p:cNvSpPr/>
          <p:nvPr userDrawn="1"/>
        </p:nvSpPr>
        <p:spPr>
          <a:xfrm>
            <a:off x="17181607" y="-1483177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180060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21E1C13-7461-4348-8B4A-7D28619533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696575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think-cell Slide" r:id="rId25" imgW="503" imgH="503" progId="TCLayout.ActiveDocument.1">
                  <p:embed/>
                </p:oleObj>
              </mc:Choice>
              <mc:Fallback>
                <p:oleObj name="think-cell Slide" r:id="rId25" imgW="503" imgH="5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775949D-95E6-4BF1-BDF3-87C353AB6073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Nexa Light" panose="02000000000000000000"/>
              <a:sym typeface="Nexa Light" panose="0200000000000000000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Title style: </a:t>
            </a:r>
            <a:r>
              <a:rPr lang="en-US" dirty="0" err="1"/>
              <a:t>Nexa</a:t>
            </a:r>
            <a:r>
              <a:rPr lang="en-US" dirty="0"/>
              <a:t> Light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448" y="6285800"/>
            <a:ext cx="27432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ln>
                  <a:noFill/>
                </a:ln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9044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t> 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25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hf hdr="0" dt="0"/>
  <p:txStyles>
    <p:titleStyle>
      <a:lvl1pPr algn="l" defTabSz="9143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1"/>
          </a:solidFill>
          <a:latin typeface="Nexa Light" panose="02000000000000000000" pitchFamily="2" charset="0"/>
          <a:ea typeface="Nexa Light" panose="02000000000000000000" pitchFamily="2" charset="0"/>
          <a:cs typeface="Nexa Light" panose="02000000000000000000" pitchFamily="2" charset="0"/>
        </a:defRPr>
      </a:lvl1pPr>
    </p:titleStyle>
    <p:bodyStyle>
      <a:lvl1pPr marL="92065" indent="0" algn="l" defTabSz="914300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sz="2000" kern="1200" baseline="0">
          <a:solidFill>
            <a:schemeClr val="tx1"/>
          </a:solidFill>
          <a:latin typeface="+mj-lt"/>
          <a:ea typeface="DIN Alternate" charset="0"/>
          <a:cs typeface="DIN Alternate" charset="0"/>
        </a:defRPr>
      </a:lvl1pPr>
      <a:lvl2pPr marL="457150" indent="0" algn="l" defTabSz="9143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j-lt"/>
          <a:ea typeface="DIN Alternate" charset="0"/>
          <a:cs typeface="DIN Alternate" charset="0"/>
        </a:defRPr>
      </a:lvl2pPr>
      <a:lvl3pPr marL="914300" indent="0" algn="l" defTabSz="9143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tx1"/>
          </a:solidFill>
          <a:latin typeface="+mj-lt"/>
          <a:ea typeface="DIN Alternate" charset="0"/>
          <a:cs typeface="DIN Alternate" charset="0"/>
        </a:defRPr>
      </a:lvl3pPr>
      <a:lvl4pPr marL="1371450" indent="0" algn="l" defTabSz="9143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tx1"/>
          </a:solidFill>
          <a:latin typeface="+mj-lt"/>
          <a:ea typeface="DIN Alternate" charset="0"/>
          <a:cs typeface="DIN Alternate" charset="0"/>
        </a:defRPr>
      </a:lvl4pPr>
      <a:lvl5pPr marL="1828601" indent="0" algn="l" defTabSz="9143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tx1"/>
          </a:solidFill>
          <a:latin typeface="+mj-lt"/>
          <a:ea typeface="DIN Alternate" charset="0"/>
          <a:cs typeface="DIN Alternate" charset="0"/>
        </a:defRPr>
      </a:lvl5pPr>
      <a:lvl6pPr marL="2514326" indent="-228575" algn="l" defTabSz="9143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6" indent="-228575" algn="l" defTabSz="9143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26" indent="-228575" algn="l" defTabSz="9143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77" indent="-228575" algn="l" defTabSz="9143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1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1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1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2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2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7.xml"/><Relationship Id="rId7" Type="http://schemas.openxmlformats.org/officeDocument/2006/relationships/chart" Target="../charts/char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9.xml"/><Relationship Id="rId7" Type="http://schemas.openxmlformats.org/officeDocument/2006/relationships/chart" Target="../charts/chart3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49DDEED-239C-4AB4-B934-F8728F80D8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8245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" name="think-cell Slide" r:id="rId6" imgW="503" imgH="503" progId="TCLayout.ActiveDocument.1">
                  <p:embed/>
                </p:oleObj>
              </mc:Choice>
              <mc:Fallback>
                <p:oleObj name="think-cell Slide" r:id="rId6" imgW="503" imgH="5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A2559E9-173D-457F-9811-D110C06C9F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5400" dirty="0">
              <a:latin typeface="Nexa Light" panose="02000000000000000000"/>
              <a:sym typeface="Nexa Light" panose="0200000000000000000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AF363-B327-1548-860D-5D8846963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Mortgage Broker Tools</a:t>
            </a:r>
            <a:br>
              <a:rPr lang="en-GB" dirty="0"/>
            </a:br>
            <a:r>
              <a:rPr lang="en-GB" dirty="0"/>
              <a:t>Affordability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CAF412-6214-4194-8305-1BF7D07686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0" name="think-cell Slide" r:id="rId5" imgW="503" imgH="503" progId="TCLayout.ActiveDocument.1">
                  <p:embed/>
                </p:oleObj>
              </mc:Choice>
              <mc:Fallback>
                <p:oleObj name="think-cell Slide" r:id="rId5" imgW="503" imgH="50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CAF412-6214-4194-8305-1BF7D0768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0C1BD66-925A-4F7A-937B-7191851AEB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800" dirty="0">
              <a:latin typeface="Nexa Light" panose="02000000000000000000"/>
              <a:sym typeface="Nexa Light" panose="0200000000000000000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4A3D5-EA44-4AB2-A87A-2911A3BA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225D-D408-5843-A21A-C168DB0148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BB28A-3B7F-47FC-AF87-BD8BD318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07" y="-1416"/>
            <a:ext cx="10805519" cy="1368000"/>
          </a:xfrm>
        </p:spPr>
        <p:txBody>
          <a:bodyPr/>
          <a:lstStyle/>
          <a:p>
            <a:r>
              <a:rPr lang="en-US" sz="4800">
                <a:solidFill>
                  <a:schemeClr val="tx2"/>
                </a:solidFill>
              </a:rPr>
              <a:t>Whole of Market</a:t>
            </a:r>
            <a:endParaRPr lang="en-IN" sz="4800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DA31B045-090A-492E-AEBF-2D143AC139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7636171"/>
              </p:ext>
            </p:extLst>
          </p:nvPr>
        </p:nvGraphicFramePr>
        <p:xfrm>
          <a:off x="553271" y="1434691"/>
          <a:ext cx="5181600" cy="456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8FD46A9C-9CBB-4E69-9876-CCF6B42C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897001"/>
              </p:ext>
            </p:extLst>
          </p:nvPr>
        </p:nvGraphicFramePr>
        <p:xfrm>
          <a:off x="5887271" y="143469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2704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CAF412-6214-4194-8305-1BF7D07686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think-cell Slide" r:id="rId5" imgW="503" imgH="503" progId="TCLayout.ActiveDocument.1">
                  <p:embed/>
                </p:oleObj>
              </mc:Choice>
              <mc:Fallback>
                <p:oleObj name="think-cell Slide" r:id="rId5" imgW="503" imgH="50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CAF412-6214-4194-8305-1BF7D0768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0C1BD66-925A-4F7A-937B-7191851AEB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800" dirty="0">
              <a:latin typeface="Nexa Light" panose="02000000000000000000"/>
              <a:sym typeface="Nexa Light" panose="0200000000000000000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4A3D5-EA44-4AB2-A87A-2911A3BA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225D-D408-5843-A21A-C168DB0148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BB28A-3B7F-47FC-AF87-BD8BD318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07" y="-1416"/>
            <a:ext cx="10805519" cy="1368000"/>
          </a:xfrm>
        </p:spPr>
        <p:txBody>
          <a:bodyPr/>
          <a:lstStyle/>
          <a:p>
            <a:r>
              <a:rPr lang="en-US" sz="4800" dirty="0">
                <a:solidFill>
                  <a:schemeClr val="tx2"/>
                </a:solidFill>
              </a:rPr>
              <a:t>Self employed</a:t>
            </a:r>
            <a:endParaRPr lang="en-IN" sz="4800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DA31B045-090A-492E-AEBF-2D143AC139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420495"/>
              </p:ext>
            </p:extLst>
          </p:nvPr>
        </p:nvGraphicFramePr>
        <p:xfrm>
          <a:off x="553271" y="1434691"/>
          <a:ext cx="5181600" cy="456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8FD46A9C-9CBB-4E69-9876-CCF6B42C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471853"/>
              </p:ext>
            </p:extLst>
          </p:nvPr>
        </p:nvGraphicFramePr>
        <p:xfrm>
          <a:off x="5887271" y="143469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0382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37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3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1qqgrHlFg6.XpIs1oJ.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racNb73W6pGYOvqgtp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YYvWN1faLBtx4saekr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YYvWN1faLBtx4saekrkg"/>
</p:tagLst>
</file>

<file path=ppt/theme/theme1.xml><?xml version="1.0" encoding="utf-8"?>
<a:theme xmlns:a="http://schemas.openxmlformats.org/drawingml/2006/main" name="1_Office Theme">
  <a:themeElements>
    <a:clrScheme name="MBT">
      <a:dk1>
        <a:srgbClr val="5B5B5B"/>
      </a:dk1>
      <a:lt1>
        <a:srgbClr val="FFFFFF"/>
      </a:lt1>
      <a:dk2>
        <a:srgbClr val="08305C"/>
      </a:dk2>
      <a:lt2>
        <a:srgbClr val="E7E6E6"/>
      </a:lt2>
      <a:accent1>
        <a:srgbClr val="F39B48"/>
      </a:accent1>
      <a:accent2>
        <a:srgbClr val="3BABD1"/>
      </a:accent2>
      <a:accent3>
        <a:srgbClr val="467F6C"/>
      </a:accent3>
      <a:accent4>
        <a:srgbClr val="B3D08C"/>
      </a:accent4>
      <a:accent5>
        <a:srgbClr val="073B40"/>
      </a:accent5>
      <a:accent6>
        <a:srgbClr val="E3CEA2"/>
      </a:accent6>
      <a:hlink>
        <a:srgbClr val="B93047"/>
      </a:hlink>
      <a:folHlink>
        <a:srgbClr val="736BA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>
          <a:defRPr>
            <a:solidFill>
              <a:schemeClr val="bg1"/>
            </a:solidFill>
            <a:latin typeface="DIN Alternate" charset="0"/>
            <a:ea typeface="DIN Alternate" charset="0"/>
            <a:cs typeface="DIN Alternate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81104</TotalTime>
  <Words>45</Words>
  <Application>Microsoft Macintosh PowerPoint</Application>
  <PresentationFormat>Widescreen</PresentationFormat>
  <Paragraphs>13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DIN Alternate</vt:lpstr>
      <vt:lpstr>Nexa Light</vt:lpstr>
      <vt:lpstr>1_Office Theme</vt:lpstr>
      <vt:lpstr>think-cell Slide</vt:lpstr>
      <vt:lpstr>Mortgage Broker Tools Affordability Index</vt:lpstr>
      <vt:lpstr>Whole of Market</vt:lpstr>
      <vt:lpstr>Self employed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 Trezona</dc:creator>
  <cp:lastModifiedBy>Alex Hammond</cp:lastModifiedBy>
  <cp:revision>428</cp:revision>
  <cp:lastPrinted>2018-10-12T09:24:54Z</cp:lastPrinted>
  <dcterms:created xsi:type="dcterms:W3CDTF">2018-02-04T20:18:42Z</dcterms:created>
  <dcterms:modified xsi:type="dcterms:W3CDTF">2021-03-09T20:42:57Z</dcterms:modified>
</cp:coreProperties>
</file>